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9" r:id="rId2"/>
    <p:sldId id="280" r:id="rId3"/>
    <p:sldId id="282" r:id="rId4"/>
    <p:sldId id="281" r:id="rId5"/>
    <p:sldId id="278" r:id="rId6"/>
    <p:sldId id="274" r:id="rId7"/>
    <p:sldId id="275" r:id="rId8"/>
    <p:sldId id="270" r:id="rId9"/>
    <p:sldId id="271" r:id="rId10"/>
    <p:sldId id="276" r:id="rId11"/>
    <p:sldId id="273" r:id="rId12"/>
    <p:sldId id="277" r:id="rId13"/>
    <p:sldId id="265" r:id="rId14"/>
  </p:sldIdLst>
  <p:sldSz cx="12192000" cy="6858000"/>
  <p:notesSz cx="6858000" cy="9144000"/>
  <p:embeddedFontLst>
    <p:embeddedFont>
      <p:font typeface="Ebrima" panose="02000000000000000000" pitchFamily="2" charset="0"/>
      <p:regular r:id="rId15"/>
      <p:bold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929"/>
    <a:srgbClr val="242222"/>
    <a:srgbClr val="4D4949"/>
    <a:srgbClr val="534F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>
      <p:cViewPr>
        <p:scale>
          <a:sx n="100" d="100"/>
          <a:sy n="100" d="100"/>
        </p:scale>
        <p:origin x="-1170" y="-5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003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9254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830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8111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952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515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9836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313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248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747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1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705C33-22B8-40F7-BCC7-AFFD8D7843B7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6A2C-F21B-4E20-8751-4261531E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84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" y="2619632"/>
            <a:ext cx="12192000" cy="847468"/>
          </a:xfrm>
          <a:solidFill>
            <a:schemeClr val="tx1"/>
          </a:solidFill>
        </p:spPr>
        <p:txBody>
          <a:bodyPr>
            <a:noAutofit/>
          </a:bodyPr>
          <a:lstStyle/>
          <a:p>
            <a:r>
              <a:rPr lang="en-US" altLang="ko-KR" sz="5400" b="1" dirty="0" smtClean="0">
                <a:solidFill>
                  <a:schemeClr val="bg1"/>
                </a:solidFill>
                <a:latin typeface="+mn-ea"/>
                <a:ea typeface="+mn-ea"/>
              </a:rPr>
              <a:t>Billiard simulation using AR</a:t>
            </a:r>
            <a:endParaRPr lang="ko-KR" altLang="en-US" sz="54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3999" y="3796268"/>
            <a:ext cx="9144000" cy="1988064"/>
          </a:xfrm>
        </p:spPr>
        <p:txBody>
          <a:bodyPr>
            <a:normAutofit/>
          </a:bodyPr>
          <a:lstStyle/>
          <a:p>
            <a:r>
              <a:rPr lang="en-US" altLang="ko-KR" sz="2800" b="1" dirty="0" smtClean="0">
                <a:latin typeface="+mn-ea"/>
              </a:rPr>
              <a:t>2016. 05. 14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656140" y="4973976"/>
            <a:ext cx="7018038" cy="1407129"/>
            <a:chOff x="4656140" y="5245823"/>
            <a:chExt cx="7018038" cy="1407129"/>
          </a:xfrm>
        </p:grpSpPr>
        <p:sp>
          <p:nvSpPr>
            <p:cNvPr id="9" name="타원 8"/>
            <p:cNvSpPr/>
            <p:nvPr/>
          </p:nvSpPr>
          <p:spPr>
            <a:xfrm>
              <a:off x="4656140" y="5245823"/>
              <a:ext cx="1299861" cy="127537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spc="-100" dirty="0">
                <a:latin typeface="+mn-ea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795584" y="5560345"/>
              <a:ext cx="6878594" cy="10926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700" b="1" spc="-100" dirty="0" smtClean="0">
                  <a:solidFill>
                    <a:schemeClr val="bg1"/>
                  </a:solidFill>
                  <a:latin typeface="+mn-ea"/>
                </a:rPr>
                <a:t>Post</a:t>
              </a:r>
              <a:r>
                <a:rPr lang="en-US" altLang="ko-KR" sz="3700" b="1" spc="-100" dirty="0" smtClean="0">
                  <a:latin typeface="+mn-ea"/>
                </a:rPr>
                <a:t> IT</a:t>
              </a:r>
              <a:r>
                <a:rPr lang="en-US" altLang="ko-KR" sz="3600" b="1" spc="-100" dirty="0" smtClean="0">
                  <a:latin typeface="+mn-ea"/>
                </a:rPr>
                <a:t> / </a:t>
              </a:r>
              <a:r>
                <a:rPr lang="ko-KR" altLang="en-US" sz="2800" b="1" spc="-100" dirty="0" smtClean="0">
                  <a:latin typeface="+mn-ea"/>
                </a:rPr>
                <a:t>정지욱 송민재 강경우 윤수환</a:t>
              </a:r>
              <a:endParaRPr lang="en-US" altLang="ko-KR" sz="2800" b="1" spc="-100" dirty="0" smtClean="0">
                <a:latin typeface="+mn-ea"/>
              </a:endParaRPr>
            </a:p>
            <a:p>
              <a:r>
                <a:rPr lang="en-US" altLang="ko-KR" sz="2800" b="1" spc="-100" dirty="0">
                  <a:latin typeface="+mn-ea"/>
                </a:rPr>
                <a:t> </a:t>
              </a:r>
              <a:r>
                <a:rPr lang="en-US" altLang="ko-KR" sz="2800" b="1" spc="-100" dirty="0" smtClean="0">
                  <a:latin typeface="+mn-ea"/>
                </a:rPr>
                <a:t>                </a:t>
              </a:r>
              <a:r>
                <a:rPr lang="ko-KR" altLang="en-US" sz="2800" b="1" spc="-100" dirty="0" smtClean="0">
                  <a:latin typeface="+mn-ea"/>
                </a:rPr>
                <a:t>이상무 </a:t>
              </a:r>
              <a:r>
                <a:rPr lang="ko-KR" altLang="en-US" sz="2800" b="1" spc="-100" dirty="0" smtClean="0">
                  <a:latin typeface="+mn-ea"/>
                </a:rPr>
                <a:t>김정욱 이정훈 이하영</a:t>
              </a:r>
              <a:endParaRPr lang="en-US" altLang="ko-KR" sz="2800" b="1" spc="-100" dirty="0" smtClean="0">
                <a:latin typeface="+mn-ea"/>
              </a:endParaRPr>
            </a:p>
          </p:txBody>
        </p:sp>
      </p:grpSp>
      <p:pic>
        <p:nvPicPr>
          <p:cNvPr id="1026" name="Picture 2" descr="C:\Users\JiWook\Downloads\person-playing-billi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5585" y="504826"/>
            <a:ext cx="2567240" cy="2409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40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10346412" y="456048"/>
            <a:ext cx="1210588" cy="1001895"/>
            <a:chOff x="10855710" y="484065"/>
            <a:chExt cx="1210588" cy="1001895"/>
          </a:xfrm>
        </p:grpSpPr>
        <p:sp>
          <p:nvSpPr>
            <p:cNvPr id="18" name="TextBox 17"/>
            <p:cNvSpPr txBox="1"/>
            <p:nvPr/>
          </p:nvSpPr>
          <p:spPr>
            <a:xfrm>
              <a:off x="10855710" y="1085850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smtClean="0">
                  <a:latin typeface="+mn-ea"/>
                </a:rPr>
                <a:t>기대효과</a:t>
              </a:r>
              <a:endParaRPr lang="en-US" altLang="ko-KR" sz="2000" b="1" dirty="0" smtClean="0">
                <a:latin typeface="+mn-ea"/>
              </a:endParaRPr>
            </a:p>
          </p:txBody>
        </p:sp>
        <p:sp>
          <p:nvSpPr>
            <p:cNvPr id="19" name="타원 18"/>
            <p:cNvSpPr/>
            <p:nvPr/>
          </p:nvSpPr>
          <p:spPr>
            <a:xfrm>
              <a:off x="11148402" y="484065"/>
              <a:ext cx="658155" cy="629595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spc="-100" dirty="0" smtClean="0">
                  <a:latin typeface="+mn-ea"/>
                </a:rPr>
                <a:t>6</a:t>
              </a:r>
              <a:endParaRPr lang="ko-KR" altLang="en-US" sz="900" b="1" spc="-100" dirty="0">
                <a:latin typeface="+mn-ea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468619" y="428238"/>
            <a:ext cx="62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latin typeface="+mn-ea"/>
              </a:rPr>
              <a:t>당구 시뮬레이션</a:t>
            </a:r>
            <a:endParaRPr lang="en-US" altLang="ko-KR" sz="4800" b="1" dirty="0" smtClean="0">
              <a:latin typeface="+mn-ea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468619" y="1670872"/>
            <a:ext cx="11088381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오른쪽 화살표 23"/>
          <p:cNvSpPr/>
          <p:nvPr/>
        </p:nvSpPr>
        <p:spPr>
          <a:xfrm>
            <a:off x="5143372" y="1891853"/>
            <a:ext cx="1639019" cy="5318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아래쪽 화살표 24"/>
          <p:cNvSpPr/>
          <p:nvPr/>
        </p:nvSpPr>
        <p:spPr>
          <a:xfrm>
            <a:off x="9500050" y="3322010"/>
            <a:ext cx="905774" cy="638355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왼쪽 화살표 26"/>
          <p:cNvSpPr/>
          <p:nvPr/>
        </p:nvSpPr>
        <p:spPr>
          <a:xfrm>
            <a:off x="5072332" y="4904320"/>
            <a:ext cx="1597537" cy="560736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액자 28"/>
          <p:cNvSpPr/>
          <p:nvPr/>
        </p:nvSpPr>
        <p:spPr>
          <a:xfrm>
            <a:off x="524693" y="6155746"/>
            <a:ext cx="10976232" cy="651164"/>
          </a:xfrm>
          <a:prstGeom prst="fram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IOT</a:t>
            </a:r>
            <a:r>
              <a:rPr lang="ko-KR" altLang="en-US" b="1" dirty="0">
                <a:solidFill>
                  <a:schemeClr val="tx1"/>
                </a:solidFill>
                <a:latin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altLang="ko-KR" b="1" dirty="0" smtClean="0">
                <a:solidFill>
                  <a:schemeClr val="tx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health care </a:t>
            </a:r>
            <a:r>
              <a:rPr lang="ko-KR" altLang="en-US" b="1" dirty="0" smtClean="0">
                <a:solidFill>
                  <a:schemeClr val="tx1"/>
                </a:solidFill>
                <a:latin typeface="Ebrima" panose="02000000000000000000" pitchFamily="2" charset="0"/>
                <a:cs typeface="Ebrima" panose="02000000000000000000" pitchFamily="2" charset="0"/>
              </a:rPr>
              <a:t>서비스 등과의 융합으로 구기종목이 아닌 다른 스포츠 종목에 </a:t>
            </a:r>
            <a:endParaRPr lang="en-US" altLang="ko-KR" b="1" dirty="0" smtClean="0">
              <a:solidFill>
                <a:schemeClr val="tx1"/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pPr algn="ctr"/>
            <a:r>
              <a:rPr lang="ko-KR" altLang="en-US" b="1" dirty="0" smtClean="0">
                <a:solidFill>
                  <a:schemeClr val="tx1"/>
                </a:solidFill>
                <a:latin typeface="Ebrima" panose="02000000000000000000" pitchFamily="2" charset="0"/>
                <a:cs typeface="Ebrima" panose="02000000000000000000" pitchFamily="2" charset="0"/>
              </a:rPr>
              <a:t>증강현실을 적용한 연구 가능성을 제시</a:t>
            </a:r>
            <a:endParaRPr lang="ko-KR" altLang="en-US" b="1" dirty="0">
              <a:solidFill>
                <a:schemeClr val="tx1"/>
              </a:solidFill>
              <a:latin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30" name="아래쪽 화살표 29"/>
          <p:cNvSpPr/>
          <p:nvPr/>
        </p:nvSpPr>
        <p:spPr>
          <a:xfrm>
            <a:off x="1843763" y="5559972"/>
            <a:ext cx="466864" cy="570663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184687" y="1812057"/>
            <a:ext cx="3785017" cy="707886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쉽게 배울 수 있는 환경을 통한 다양한 계층의 </a:t>
            </a:r>
            <a:r>
              <a:rPr lang="ko-KR" altLang="en-US" sz="2000" b="1" dirty="0" err="1" smtClean="0">
                <a:solidFill>
                  <a:schemeClr val="bg1"/>
                </a:solidFill>
                <a:latin typeface="+mn-ea"/>
              </a:rPr>
              <a:t>접근성</a:t>
            </a:r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 증가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56059" y="1831064"/>
            <a:ext cx="3785017" cy="707886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당구에 대한 사회의 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관심 증가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56058" y="4816069"/>
            <a:ext cx="3785017" cy="707886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스포츠와 과학의 관계발전에 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기여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84686" y="4830745"/>
            <a:ext cx="3785017" cy="707886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당구와 같은 구기종목에 대한 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증강현실 적용 연구의 증대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36" name="그림 3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704" y="2604678"/>
            <a:ext cx="3986354" cy="2169009"/>
          </a:xfrm>
          <a:prstGeom prst="rect">
            <a:avLst/>
          </a:prstGeom>
          <a:ln w="22225">
            <a:solidFill>
              <a:schemeClr val="tx1"/>
            </a:solidFill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9389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/>
          <p:cNvSpPr/>
          <p:nvPr/>
        </p:nvSpPr>
        <p:spPr>
          <a:xfrm>
            <a:off x="4924424" y="2431699"/>
            <a:ext cx="6632575" cy="4166161"/>
          </a:xfrm>
          <a:prstGeom prst="rect">
            <a:avLst/>
          </a:prstGeom>
          <a:noFill/>
          <a:ln w="571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>
              <a:latin typeface="+mn-ea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243913" y="2420762"/>
            <a:ext cx="3470358" cy="4183479"/>
          </a:xfrm>
          <a:prstGeom prst="rect">
            <a:avLst/>
          </a:prstGeom>
          <a:noFill/>
          <a:ln w="571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>
              <a:latin typeface="+mn-ea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10427106" y="428238"/>
            <a:ext cx="1210588" cy="1029705"/>
            <a:chOff x="10580794" y="456255"/>
            <a:chExt cx="1210588" cy="1029705"/>
          </a:xfrm>
        </p:grpSpPr>
        <p:sp>
          <p:nvSpPr>
            <p:cNvPr id="28" name="TextBox 27"/>
            <p:cNvSpPr txBox="1"/>
            <p:nvPr/>
          </p:nvSpPr>
          <p:spPr>
            <a:xfrm>
              <a:off x="10580794" y="1085850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smtClean="0">
                  <a:latin typeface="+mn-ea"/>
                </a:rPr>
                <a:t>진행계획</a:t>
              </a:r>
              <a:endParaRPr lang="en-US" altLang="ko-KR" sz="2000" b="1" dirty="0" smtClean="0">
                <a:latin typeface="+mn-ea"/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10866629" y="456255"/>
              <a:ext cx="658155" cy="62959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spc="-100" dirty="0" smtClean="0">
                  <a:latin typeface="+mn-ea"/>
                </a:rPr>
                <a:t>7</a:t>
              </a:r>
              <a:endParaRPr lang="ko-KR" altLang="en-US" sz="900" b="1" spc="-100" dirty="0">
                <a:latin typeface="+mn-ea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68619" y="428238"/>
            <a:ext cx="62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latin typeface="+mn-ea"/>
              </a:rPr>
              <a:t>당구 시뮬레이션</a:t>
            </a:r>
            <a:endParaRPr lang="en-US" altLang="ko-KR" sz="4800" b="1" dirty="0" smtClean="0">
              <a:latin typeface="+mn-ea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468619" y="1670872"/>
            <a:ext cx="11088381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0" y="59323"/>
            <a:ext cx="18473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sz="1600" b="1">
              <a:latin typeface="+mn-ea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913280" y="3681765"/>
            <a:ext cx="1131766" cy="252932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413209" y="3728933"/>
            <a:ext cx="1131766" cy="242184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68170" y="2181580"/>
            <a:ext cx="2373394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하드웨어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252601" y="2181580"/>
            <a:ext cx="2453124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소프트웨어</a:t>
            </a:r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(AR)</a:t>
            </a:r>
          </a:p>
        </p:txBody>
      </p:sp>
      <p:sp>
        <p:nvSpPr>
          <p:cNvPr id="18" name="왼쪽/오른쪽 화살표 17"/>
          <p:cNvSpPr/>
          <p:nvPr/>
        </p:nvSpPr>
        <p:spPr>
          <a:xfrm>
            <a:off x="3788090" y="3266529"/>
            <a:ext cx="1030156" cy="651457"/>
          </a:xfrm>
          <a:prstGeom prst="left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>
              <a:latin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32694" y="5626703"/>
            <a:ext cx="26443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n-ea"/>
              </a:rPr>
              <a:t>이정훈</a:t>
            </a:r>
            <a:r>
              <a:rPr lang="en-US" altLang="ko-KR" sz="2800" b="1" dirty="0" smtClean="0">
                <a:latin typeface="+mn-ea"/>
              </a:rPr>
              <a:t>,</a:t>
            </a:r>
            <a:r>
              <a:rPr lang="ko-KR" altLang="en-US" sz="2800" b="1" dirty="0" smtClean="0">
                <a:latin typeface="+mn-ea"/>
              </a:rPr>
              <a:t>강경우</a:t>
            </a:r>
            <a:endParaRPr lang="en-US" altLang="ko-KR" sz="2800" b="1" dirty="0" smtClean="0"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80918" y="5650134"/>
            <a:ext cx="35964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n-ea"/>
              </a:rPr>
              <a:t>송민재</a:t>
            </a:r>
            <a:r>
              <a:rPr lang="en-US" altLang="ko-KR" sz="2800" b="1" dirty="0" smtClean="0">
                <a:latin typeface="+mn-ea"/>
              </a:rPr>
              <a:t>,</a:t>
            </a:r>
            <a:r>
              <a:rPr lang="ko-KR" altLang="en-US" sz="2800" b="1" dirty="0" smtClean="0">
                <a:latin typeface="+mn-ea"/>
              </a:rPr>
              <a:t>정지욱</a:t>
            </a:r>
            <a:r>
              <a:rPr lang="en-US" altLang="ko-KR" sz="2800" b="1" dirty="0" smtClean="0">
                <a:latin typeface="+mn-ea"/>
              </a:rPr>
              <a:t>,</a:t>
            </a:r>
          </a:p>
          <a:p>
            <a:pPr algn="ctr"/>
            <a:r>
              <a:rPr lang="ko-KR" altLang="en-US" sz="2800" b="1" dirty="0" smtClean="0">
                <a:latin typeface="+mn-ea"/>
              </a:rPr>
              <a:t>이상무</a:t>
            </a:r>
            <a:endParaRPr lang="en-US" altLang="ko-KR" sz="2800" b="1" dirty="0" smtClean="0">
              <a:latin typeface="+mn-ea"/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44" y="2841917"/>
            <a:ext cx="2421845" cy="1463383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8716932" y="2181580"/>
            <a:ext cx="2453124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소프트웨어</a:t>
            </a:r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물리</a:t>
            </a:r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pic>
        <p:nvPicPr>
          <p:cNvPr id="33" name="_x240718544" descr="EMB00001638586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310" y="2827863"/>
            <a:ext cx="2385703" cy="1528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9107" y="2827863"/>
            <a:ext cx="2828771" cy="1528791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377610" y="3477741"/>
            <a:ext cx="1131766" cy="2937373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8145251" y="5650134"/>
            <a:ext cx="35964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n-ea"/>
              </a:rPr>
              <a:t>김정욱</a:t>
            </a:r>
            <a:r>
              <a:rPr lang="en-US" altLang="ko-KR" sz="2800" b="1" dirty="0" smtClean="0">
                <a:latin typeface="+mn-ea"/>
              </a:rPr>
              <a:t>,</a:t>
            </a:r>
            <a:r>
              <a:rPr lang="ko-KR" altLang="en-US" sz="2800" b="1" dirty="0" smtClean="0">
                <a:latin typeface="+mn-ea"/>
              </a:rPr>
              <a:t>이하영</a:t>
            </a:r>
            <a:r>
              <a:rPr lang="en-US" altLang="ko-KR" sz="2800" b="1" dirty="0" smtClean="0">
                <a:latin typeface="+mn-ea"/>
              </a:rPr>
              <a:t>,</a:t>
            </a:r>
          </a:p>
          <a:p>
            <a:pPr algn="ctr"/>
            <a:r>
              <a:rPr lang="ko-KR" altLang="en-US" sz="2800" b="1" dirty="0" smtClean="0">
                <a:latin typeface="+mn-ea"/>
              </a:rPr>
              <a:t>윤수환</a:t>
            </a:r>
            <a:endParaRPr lang="en-US" altLang="ko-KR" sz="2800" b="1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3724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/>
          <p:cNvGrpSpPr/>
          <p:nvPr/>
        </p:nvGrpSpPr>
        <p:grpSpPr>
          <a:xfrm>
            <a:off x="10427106" y="428238"/>
            <a:ext cx="1210588" cy="1029705"/>
            <a:chOff x="10580794" y="456255"/>
            <a:chExt cx="1210588" cy="1029705"/>
          </a:xfrm>
        </p:grpSpPr>
        <p:sp>
          <p:nvSpPr>
            <p:cNvPr id="28" name="TextBox 27"/>
            <p:cNvSpPr txBox="1"/>
            <p:nvPr/>
          </p:nvSpPr>
          <p:spPr>
            <a:xfrm>
              <a:off x="10580794" y="1085850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smtClean="0">
                  <a:latin typeface="+mn-ea"/>
                </a:rPr>
                <a:t>진행계획</a:t>
              </a:r>
              <a:endParaRPr lang="en-US" altLang="ko-KR" sz="2000" b="1" dirty="0" smtClean="0">
                <a:latin typeface="+mn-ea"/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10866629" y="456255"/>
              <a:ext cx="658155" cy="629595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spc="-100" dirty="0" smtClean="0">
                  <a:latin typeface="+mn-ea"/>
                </a:rPr>
                <a:t>7</a:t>
              </a:r>
              <a:endParaRPr lang="ko-KR" altLang="en-US" sz="900" b="1" spc="-100" dirty="0">
                <a:latin typeface="+mn-ea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603531" y="510902"/>
            <a:ext cx="60670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latin typeface="+mn-ea"/>
              </a:rPr>
              <a:t>당구 시뮬레이션</a:t>
            </a:r>
            <a:endParaRPr lang="en-US" altLang="ko-KR" sz="4800" b="1" dirty="0" smtClean="0">
              <a:latin typeface="+mn-ea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468618" y="1625963"/>
            <a:ext cx="11088381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0" y="59323"/>
            <a:ext cx="18473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sz="1600" b="1">
              <a:latin typeface="+mn-ea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6681726"/>
              </p:ext>
            </p:extLst>
          </p:nvPr>
        </p:nvGraphicFramePr>
        <p:xfrm>
          <a:off x="468618" y="1888830"/>
          <a:ext cx="11127192" cy="45294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9943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7909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7455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01456">
                  <a:extLst>
                    <a:ext uri="{9D8B030D-6E8A-4147-A177-3AD203B41FA5}">
                      <a16:colId xmlns:a16="http://schemas.microsoft.com/office/drawing/2014/main" xmlns="" val="3203675868"/>
                    </a:ext>
                  </a:extLst>
                </a:gridCol>
                <a:gridCol w="1304145">
                  <a:extLst>
                    <a:ext uri="{9D8B030D-6E8A-4147-A177-3AD203B41FA5}">
                      <a16:colId xmlns:a16="http://schemas.microsoft.com/office/drawing/2014/main" xmlns="" val="211687618"/>
                    </a:ext>
                  </a:extLst>
                </a:gridCol>
                <a:gridCol w="1307225">
                  <a:extLst>
                    <a:ext uri="{9D8B030D-6E8A-4147-A177-3AD203B41FA5}">
                      <a16:colId xmlns:a16="http://schemas.microsoft.com/office/drawing/2014/main" xmlns="" val="297757312"/>
                    </a:ext>
                  </a:extLst>
                </a:gridCol>
                <a:gridCol w="554636">
                  <a:extLst>
                    <a:ext uri="{9D8B030D-6E8A-4147-A177-3AD203B41FA5}">
                      <a16:colId xmlns:a16="http://schemas.microsoft.com/office/drawing/2014/main" xmlns="" val="1525684076"/>
                    </a:ext>
                  </a:extLst>
                </a:gridCol>
                <a:gridCol w="584617">
                  <a:extLst>
                    <a:ext uri="{9D8B030D-6E8A-4147-A177-3AD203B41FA5}">
                      <a16:colId xmlns:a16="http://schemas.microsoft.com/office/drawing/2014/main" xmlns="" val="3114456466"/>
                    </a:ext>
                  </a:extLst>
                </a:gridCol>
                <a:gridCol w="1094282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1027744">
                  <a:extLst>
                    <a:ext uri="{9D8B030D-6E8A-4147-A177-3AD203B41FA5}">
                      <a16:colId xmlns:a16="http://schemas.microsoft.com/office/drawing/2014/main" xmlns="" val="367555568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12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자료조사 </a:t>
                      </a:r>
                      <a:r>
                        <a:rPr lang="en-US" altLang="ko-KR" sz="1600" dirty="0" smtClean="0"/>
                        <a:t>&amp;</a:t>
                      </a:r>
                      <a:r>
                        <a:rPr lang="ko-KR" altLang="en-US" sz="1600" dirty="0" smtClean="0"/>
                        <a:t>재료</a:t>
                      </a:r>
                      <a:r>
                        <a:rPr lang="ko-KR" altLang="en-US" sz="1600" baseline="0" dirty="0" smtClean="0"/>
                        <a:t> 준비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하드웨어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dirty="0" smtClean="0"/>
                        <a:t>디자인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센서 구측</a:t>
                      </a:r>
                      <a:endParaRPr lang="en-US" altLang="ko-KR" sz="1600" dirty="0" smtClean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궤도 측정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알고리즘 연구</a:t>
                      </a:r>
                      <a:endParaRPr lang="en-US" altLang="ko-KR" sz="1600" dirty="0" smtClean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소프트웨어 구현</a:t>
                      </a:r>
                      <a:endParaRPr lang="en-US" altLang="ko-KR" sz="1600" dirty="0" smtClean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 smtClean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447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증강현실 구현</a:t>
                      </a:r>
                      <a:endParaRPr lang="en-US" altLang="ko-KR" sz="1600" dirty="0" smtClean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02404781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단위 테스트</a:t>
                      </a:r>
                      <a:endParaRPr lang="en-US" altLang="ko-KR" sz="1600" dirty="0" smtClean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1382037"/>
                  </a:ext>
                </a:extLst>
              </a:tr>
              <a:tr h="4121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결합 테스트</a:t>
                      </a:r>
                      <a:endParaRPr lang="en-US" altLang="ko-KR" sz="1600" dirty="0" smtClean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4013909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유지 보수</a:t>
                      </a:r>
                      <a:endParaRPr lang="en-US" altLang="ko-KR" sz="1600" dirty="0" smtClean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260273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최종 보고서 제출</a:t>
                      </a:r>
                      <a:endParaRPr lang="en-US" altLang="ko-KR" sz="1600" dirty="0" smtClean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 smtClean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498122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2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266989" y="3443416"/>
            <a:ext cx="5740400" cy="814130"/>
          </a:xfrm>
          <a:solidFill>
            <a:schemeClr val="tx1"/>
          </a:solidFill>
        </p:spPr>
        <p:txBody>
          <a:bodyPr>
            <a:noAutofit/>
          </a:bodyPr>
          <a:lstStyle/>
          <a:p>
            <a:r>
              <a:rPr lang="en-US" altLang="ko-KR" sz="5400" b="1" dirty="0" smtClean="0">
                <a:solidFill>
                  <a:schemeClr val="bg1"/>
                </a:solidFill>
              </a:rPr>
              <a:t>Thank you.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pic>
        <p:nvPicPr>
          <p:cNvPr id="5" name="Picture 2" descr="C:\Users\JiWook\Downloads\person-playing-billiar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4990" y="1419226"/>
            <a:ext cx="2567240" cy="2409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3941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0" y="533400"/>
            <a:ext cx="5740400" cy="867032"/>
          </a:xfrm>
          <a:prstGeom prst="rect">
            <a:avLst/>
          </a:prstGeom>
          <a:solidFill>
            <a:schemeClr val="tx1"/>
          </a:solidFill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000" b="1" dirty="0" smtClean="0">
                <a:solidFill>
                  <a:schemeClr val="bg1"/>
                </a:solidFill>
                <a:latin typeface="+mj-ea"/>
              </a:rPr>
              <a:t> INDEX</a:t>
            </a:r>
            <a:endParaRPr lang="ko-KR" altLang="en-US" sz="6000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3559" y="415832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n-ea"/>
              </a:rPr>
              <a:t>배경</a:t>
            </a:r>
            <a:endParaRPr lang="en-US" altLang="ko-KR" sz="2400" b="1" dirty="0" smtClean="0">
              <a:latin typeface="+mn-ea"/>
            </a:endParaRPr>
          </a:p>
        </p:txBody>
      </p:sp>
      <p:sp>
        <p:nvSpPr>
          <p:cNvPr id="40" name="타원 39"/>
          <p:cNvSpPr/>
          <p:nvPr/>
        </p:nvSpPr>
        <p:spPr>
          <a:xfrm>
            <a:off x="682027" y="2823727"/>
            <a:ext cx="1181100" cy="112069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spc="-100" dirty="0" smtClean="0">
                <a:latin typeface="+mn-ea"/>
              </a:rPr>
              <a:t>1</a:t>
            </a:r>
            <a:endParaRPr lang="ko-KR" altLang="en-US" sz="1100" b="1" spc="-100" dirty="0"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17840" y="415832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smtClean="0">
                <a:latin typeface="+mn-ea"/>
              </a:rPr>
              <a:t>개요</a:t>
            </a:r>
            <a:endParaRPr lang="en-US" altLang="ko-KR" sz="2400" b="1" dirty="0" smtClean="0">
              <a:latin typeface="+mn-ea"/>
            </a:endParaRPr>
          </a:p>
        </p:txBody>
      </p:sp>
      <p:sp>
        <p:nvSpPr>
          <p:cNvPr id="41" name="타원 40"/>
          <p:cNvSpPr/>
          <p:nvPr/>
        </p:nvSpPr>
        <p:spPr>
          <a:xfrm>
            <a:off x="2146450" y="2823727"/>
            <a:ext cx="1181100" cy="112069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spc="-100" dirty="0" smtClean="0">
                <a:latin typeface="+mn-ea"/>
              </a:rPr>
              <a:t>2</a:t>
            </a:r>
            <a:endParaRPr lang="ko-KR" altLang="en-US" sz="1100" b="1" spc="-100" dirty="0"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19756" y="416116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smtClean="0">
                <a:latin typeface="+mn-ea"/>
              </a:rPr>
              <a:t>시스템구성</a:t>
            </a:r>
            <a:endParaRPr lang="en-US" altLang="ko-KR" sz="2400" b="1" dirty="0" smtClean="0">
              <a:latin typeface="+mn-ea"/>
            </a:endParaRPr>
          </a:p>
        </p:txBody>
      </p:sp>
      <p:sp>
        <p:nvSpPr>
          <p:cNvPr id="42" name="타원 41"/>
          <p:cNvSpPr/>
          <p:nvPr/>
        </p:nvSpPr>
        <p:spPr>
          <a:xfrm>
            <a:off x="3681453" y="2823727"/>
            <a:ext cx="1181100" cy="112069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spc="-100" dirty="0" smtClean="0">
                <a:latin typeface="+mn-ea"/>
              </a:rPr>
              <a:t>3</a:t>
            </a:r>
            <a:endParaRPr lang="ko-KR" altLang="en-US" sz="1100" b="1" spc="-100" dirty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98811" y="4167846"/>
            <a:ext cx="1483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 smtClean="0">
                <a:latin typeface="+mn-ea"/>
              </a:rPr>
              <a:t>HW&amp;SW</a:t>
            </a:r>
          </a:p>
        </p:txBody>
      </p:sp>
      <p:sp>
        <p:nvSpPr>
          <p:cNvPr id="43" name="타원 42"/>
          <p:cNvSpPr/>
          <p:nvPr/>
        </p:nvSpPr>
        <p:spPr>
          <a:xfrm>
            <a:off x="5340281" y="2833252"/>
            <a:ext cx="1181100" cy="1120698"/>
          </a:xfrm>
          <a:prstGeom prst="ellipse">
            <a:avLst/>
          </a:prstGeom>
          <a:solidFill>
            <a:srgbClr val="4D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spc="-100" dirty="0" smtClean="0">
                <a:latin typeface="+mn-ea"/>
              </a:rPr>
              <a:t>4</a:t>
            </a:r>
            <a:endParaRPr lang="ko-KR" altLang="en-US" sz="1100" b="1" spc="-100" dirty="0">
              <a:latin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169376" y="416940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smtClean="0">
                <a:latin typeface="+mn-ea"/>
              </a:rPr>
              <a:t>진행계획</a:t>
            </a:r>
            <a:endParaRPr lang="en-US" altLang="ko-KR" sz="2400" b="1" dirty="0" smtClean="0">
              <a:latin typeface="+mn-ea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10286713" y="2823727"/>
            <a:ext cx="1181100" cy="1120698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spc="-100" dirty="0" smtClean="0">
                <a:latin typeface="+mn-ea"/>
              </a:rPr>
              <a:t>7</a:t>
            </a:r>
            <a:endParaRPr lang="ko-KR" altLang="en-US" sz="1100" b="1" spc="-100" dirty="0"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91300" y="4158320"/>
            <a:ext cx="1415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smtClean="0">
                <a:latin typeface="+mn-ea"/>
              </a:rPr>
              <a:t>구현방법</a:t>
            </a:r>
            <a:endParaRPr lang="en-US" altLang="ko-KR" sz="2400" b="1" dirty="0" smtClean="0">
              <a:latin typeface="+mn-ea"/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7008634" y="2823727"/>
            <a:ext cx="1181100" cy="1120698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spc="-100" dirty="0" smtClean="0">
                <a:latin typeface="+mn-ea"/>
              </a:rPr>
              <a:t>5</a:t>
            </a:r>
            <a:endParaRPr lang="ko-KR" altLang="en-US" sz="1100" b="1" spc="-100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67698" y="4167845"/>
            <a:ext cx="1415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smtClean="0">
                <a:latin typeface="+mn-ea"/>
              </a:rPr>
              <a:t>기대효과</a:t>
            </a:r>
            <a:endParaRPr lang="en-US" altLang="ko-KR" sz="2400" b="1" dirty="0" smtClean="0">
              <a:latin typeface="+mn-ea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8685034" y="2833252"/>
            <a:ext cx="1181100" cy="1120698"/>
          </a:xfrm>
          <a:prstGeom prst="ellipse">
            <a:avLst/>
          </a:prstGeom>
          <a:solidFill>
            <a:srgbClr val="2B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spc="-100" dirty="0">
                <a:latin typeface="+mn-ea"/>
              </a:rPr>
              <a:t>6</a:t>
            </a:r>
            <a:endParaRPr lang="ko-KR" altLang="en-US" sz="1100" b="1" spc="-1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9157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0702022" y="428238"/>
            <a:ext cx="697627" cy="1029705"/>
            <a:chOff x="10855710" y="456255"/>
            <a:chExt cx="697627" cy="1029705"/>
          </a:xfrm>
        </p:grpSpPr>
        <p:sp>
          <p:nvSpPr>
            <p:cNvPr id="7" name="TextBox 6"/>
            <p:cNvSpPr txBox="1"/>
            <p:nvPr/>
          </p:nvSpPr>
          <p:spPr>
            <a:xfrm>
              <a:off x="10855710" y="1085850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smtClean="0">
                  <a:latin typeface="+mn-ea"/>
                </a:rPr>
                <a:t>배경</a:t>
              </a:r>
              <a:endParaRPr lang="en-US" altLang="ko-KR" sz="2000" b="1" dirty="0" smtClean="0">
                <a:latin typeface="+mn-ea"/>
              </a:endParaRPr>
            </a:p>
          </p:txBody>
        </p:sp>
        <p:sp>
          <p:nvSpPr>
            <p:cNvPr id="40" name="타원 39"/>
            <p:cNvSpPr/>
            <p:nvPr/>
          </p:nvSpPr>
          <p:spPr>
            <a:xfrm>
              <a:off x="10866629" y="456255"/>
              <a:ext cx="658155" cy="629595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spc="-100" dirty="0" smtClean="0">
                  <a:latin typeface="+mn-ea"/>
                </a:rPr>
                <a:t>1</a:t>
              </a:r>
              <a:endParaRPr lang="ko-KR" altLang="en-US" sz="900" b="1" spc="-100" dirty="0">
                <a:latin typeface="+mn-ea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468619" y="428238"/>
            <a:ext cx="62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latin typeface="+mn-ea"/>
              </a:rPr>
              <a:t>당</a:t>
            </a:r>
            <a:r>
              <a:rPr lang="ko-KR" altLang="en-US" sz="4800" b="1" dirty="0">
                <a:latin typeface="+mn-ea"/>
              </a:rPr>
              <a:t>구</a:t>
            </a:r>
            <a:r>
              <a:rPr lang="ko-KR" altLang="en-US" sz="4800" b="1" dirty="0" smtClean="0">
                <a:latin typeface="+mn-ea"/>
              </a:rPr>
              <a:t> 시뮬레이션</a:t>
            </a:r>
            <a:endParaRPr lang="en-US" altLang="ko-KR" sz="4800" b="1" dirty="0" smtClean="0">
              <a:latin typeface="+mn-ea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468619" y="1670872"/>
            <a:ext cx="11088381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285470" y="2174991"/>
            <a:ext cx="5521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00" dirty="0" smtClean="0">
                <a:latin typeface="+mn-ea"/>
              </a:rPr>
              <a:t>2. </a:t>
            </a:r>
            <a:r>
              <a:rPr lang="ko-KR" altLang="en-US" sz="2000" b="1" spc="-100" dirty="0" smtClean="0">
                <a:latin typeface="+mn-ea"/>
              </a:rPr>
              <a:t>스포츠와 과학의 참신한 </a:t>
            </a:r>
            <a:r>
              <a:rPr lang="en-US" altLang="ko-KR" sz="2000" b="1" spc="-100" dirty="0" smtClean="0">
                <a:solidFill>
                  <a:srgbClr val="FF0000"/>
                </a:solidFill>
                <a:latin typeface="+mn-ea"/>
              </a:rPr>
              <a:t>“</a:t>
            </a:r>
            <a:r>
              <a:rPr lang="ko-KR" altLang="en-US" sz="2000" b="1" spc="-100" dirty="0" smtClean="0">
                <a:solidFill>
                  <a:srgbClr val="FF0000"/>
                </a:solidFill>
                <a:latin typeface="+mn-ea"/>
              </a:rPr>
              <a:t>융합</a:t>
            </a:r>
            <a:r>
              <a:rPr lang="en-US" altLang="ko-KR" sz="2000" b="1" spc="-100" dirty="0" smtClean="0">
                <a:solidFill>
                  <a:srgbClr val="FF0000"/>
                </a:solidFill>
                <a:latin typeface="+mn-ea"/>
              </a:rPr>
              <a:t>”</a:t>
            </a:r>
            <a:r>
              <a:rPr lang="ko-KR" altLang="en-US" sz="2000" b="1" spc="-100" dirty="0">
                <a:latin typeface="+mn-ea"/>
              </a:rPr>
              <a:t> </a:t>
            </a:r>
            <a:r>
              <a:rPr lang="ko-KR" altLang="en-US" sz="2000" b="1" spc="-100" dirty="0" smtClean="0">
                <a:latin typeface="+mn-ea"/>
              </a:rPr>
              <a:t>발전을 도모</a:t>
            </a:r>
            <a:endParaRPr lang="en-US" altLang="ko-KR" sz="2000" b="1" spc="-1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55343" y="2174991"/>
            <a:ext cx="5186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00" dirty="0" smtClean="0">
                <a:latin typeface="+mn-ea"/>
              </a:rPr>
              <a:t>1. </a:t>
            </a:r>
            <a:r>
              <a:rPr lang="ko-KR" altLang="en-US" sz="2000" b="1" spc="-100" dirty="0" smtClean="0">
                <a:latin typeface="+mn-ea"/>
              </a:rPr>
              <a:t>당구는 배우기 쉽지 않은</a:t>
            </a:r>
            <a:r>
              <a:rPr lang="ko-KR" altLang="en-US" sz="2000" b="1" spc="-100" dirty="0" smtClean="0">
                <a:solidFill>
                  <a:srgbClr val="FF0000"/>
                </a:solidFill>
                <a:latin typeface="+mn-ea"/>
              </a:rPr>
              <a:t> 어려운 스포츠</a:t>
            </a:r>
            <a:endParaRPr lang="en-US" altLang="ko-KR" sz="2000" b="1" spc="-100" dirty="0" smtClean="0">
              <a:latin typeface="+mn-ea"/>
            </a:endParaRPr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0" y="59323"/>
            <a:ext cx="18473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sz="1600" b="1">
              <a:latin typeface="+mn-e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75" y="2884545"/>
            <a:ext cx="4917113" cy="3031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:\Users\JiWook\Downloads\circular-converging-arrow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5142" y="3752350"/>
            <a:ext cx="1162050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JiWook\Downloads\flask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1598" y="4400049"/>
            <a:ext cx="1335052" cy="1335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JiWook\Downloads\pool-playe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2790826"/>
            <a:ext cx="1504950" cy="150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1402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0" y="588670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00" dirty="0" smtClean="0">
                <a:latin typeface="+mn-ea"/>
              </a:rPr>
              <a:t>당구 초보자들을 위한  </a:t>
            </a:r>
            <a:r>
              <a:rPr lang="ko-KR" altLang="en-US" sz="2800" b="1" spc="-100" dirty="0" smtClean="0">
                <a:solidFill>
                  <a:srgbClr val="FF0000"/>
                </a:solidFill>
                <a:latin typeface="+mn-ea"/>
              </a:rPr>
              <a:t>당구 시뮬레이션</a:t>
            </a:r>
            <a:r>
              <a:rPr lang="ko-KR" altLang="en-US" sz="2800" b="1" spc="-100" dirty="0" smtClean="0">
                <a:latin typeface="+mn-ea"/>
              </a:rPr>
              <a:t>을 구현한다</a:t>
            </a:r>
            <a:r>
              <a:rPr lang="en-US" altLang="ko-KR" sz="2800" b="1" spc="-100" dirty="0" smtClean="0">
                <a:latin typeface="+mn-ea"/>
              </a:rPr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-83191" y="2307302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spc="-100" dirty="0">
                <a:solidFill>
                  <a:srgbClr val="FF0000"/>
                </a:solidFill>
                <a:latin typeface="+mn-ea"/>
              </a:rPr>
              <a:t>A</a:t>
            </a:r>
            <a:r>
              <a:rPr lang="en-US" altLang="ko-KR" sz="2800" b="1" spc="-100" dirty="0" smtClean="0">
                <a:solidFill>
                  <a:srgbClr val="FF0000"/>
                </a:solidFill>
                <a:latin typeface="+mn-ea"/>
              </a:rPr>
              <a:t>R</a:t>
            </a:r>
            <a:r>
              <a:rPr lang="en-US" altLang="ko-KR" sz="1600" b="1" spc="-100" dirty="0" smtClean="0">
                <a:latin typeface="+mn-ea"/>
              </a:rPr>
              <a:t> (Augmented Reality) </a:t>
            </a:r>
            <a:r>
              <a:rPr lang="ko-KR" altLang="en-US" sz="2800" b="1" spc="-100" dirty="0" smtClean="0">
                <a:latin typeface="+mn-ea"/>
              </a:rPr>
              <a:t>기술을 활용하여</a:t>
            </a:r>
            <a:endParaRPr lang="en-US" altLang="ko-KR" sz="2800" b="1" spc="-100" dirty="0" smtClean="0">
              <a:latin typeface="+mn-ea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0702022" y="428238"/>
            <a:ext cx="697627" cy="1029705"/>
            <a:chOff x="10855710" y="456255"/>
            <a:chExt cx="697627" cy="1029705"/>
          </a:xfrm>
        </p:grpSpPr>
        <p:sp>
          <p:nvSpPr>
            <p:cNvPr id="18" name="TextBox 17"/>
            <p:cNvSpPr txBox="1"/>
            <p:nvPr/>
          </p:nvSpPr>
          <p:spPr>
            <a:xfrm>
              <a:off x="10855710" y="1085850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smtClean="0">
                  <a:latin typeface="+mn-ea"/>
                </a:rPr>
                <a:t>개요</a:t>
              </a:r>
              <a:endParaRPr lang="en-US" altLang="ko-KR" sz="2000" b="1" dirty="0" smtClean="0">
                <a:latin typeface="+mn-ea"/>
              </a:endParaRPr>
            </a:p>
          </p:txBody>
        </p:sp>
        <p:sp>
          <p:nvSpPr>
            <p:cNvPr id="19" name="타원 18"/>
            <p:cNvSpPr/>
            <p:nvPr/>
          </p:nvSpPr>
          <p:spPr>
            <a:xfrm>
              <a:off x="10866629" y="456255"/>
              <a:ext cx="658155" cy="629595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spc="-100" dirty="0" smtClean="0">
                  <a:latin typeface="+mn-ea"/>
                </a:rPr>
                <a:t>2</a:t>
              </a:r>
              <a:endParaRPr lang="ko-KR" altLang="en-US" sz="900" b="1" spc="-100" dirty="0">
                <a:latin typeface="+mn-ea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468619" y="428238"/>
            <a:ext cx="62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latin typeface="+mn-ea"/>
              </a:rPr>
              <a:t>당구 시뮬레이션</a:t>
            </a:r>
            <a:endParaRPr lang="en-US" altLang="ko-KR" sz="4800" b="1" dirty="0" smtClean="0">
              <a:latin typeface="+mn-ea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468619" y="1670872"/>
            <a:ext cx="11088381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그림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825" y="3286381"/>
            <a:ext cx="3886200" cy="226898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3" name="_x240718544" descr="EMB00001638586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2353" y="3286381"/>
            <a:ext cx="3493781" cy="228200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560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4372864" y="2198078"/>
            <a:ext cx="3470358" cy="3871783"/>
          </a:xfrm>
          <a:prstGeom prst="rect">
            <a:avLst/>
          </a:prstGeom>
          <a:noFill/>
          <a:ln w="5715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17217" y="4213319"/>
            <a:ext cx="26520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 smtClean="0">
                <a:latin typeface="+mn-ea"/>
              </a:rPr>
              <a:t>-</a:t>
            </a:r>
            <a:r>
              <a:rPr lang="ko-KR" altLang="en-US" b="1" spc="-100" dirty="0" smtClean="0">
                <a:latin typeface="+mn-ea"/>
              </a:rPr>
              <a:t>프로젝트 빔을 투영</a:t>
            </a:r>
            <a:endParaRPr lang="en-US" altLang="ko-KR" b="1" spc="-100" dirty="0" smtClean="0">
              <a:latin typeface="+mn-ea"/>
            </a:endParaRPr>
          </a:p>
          <a:p>
            <a:r>
              <a:rPr lang="en-US" altLang="ko-KR" b="1" spc="-100" dirty="0" smtClean="0">
                <a:latin typeface="+mn-ea"/>
              </a:rPr>
              <a:t>-</a:t>
            </a:r>
            <a:r>
              <a:rPr lang="ko-KR" altLang="en-US" b="1" spc="-100" dirty="0" err="1" smtClean="0">
                <a:latin typeface="+mn-ea"/>
              </a:rPr>
              <a:t>큐대와</a:t>
            </a:r>
            <a:r>
              <a:rPr lang="ko-KR" altLang="en-US" b="1" spc="-100" dirty="0" smtClean="0">
                <a:latin typeface="+mn-ea"/>
              </a:rPr>
              <a:t> 공을 증강현실로 </a:t>
            </a:r>
            <a:r>
              <a:rPr lang="ko-KR" altLang="en-US" b="1" spc="-100" smtClean="0">
                <a:latin typeface="+mn-ea"/>
              </a:rPr>
              <a:t>구현해 투영하기 위한 스크린 역할</a:t>
            </a:r>
            <a:endParaRPr lang="en-US" altLang="ko-KR" b="1" spc="-100" dirty="0" smtClean="0"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235453" y="4213315"/>
            <a:ext cx="35280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b="1" spc="-100" dirty="0" smtClean="0">
                <a:latin typeface="+mn-ea"/>
              </a:rPr>
              <a:t>각도를 활용하여 공의 궤도를    제공</a:t>
            </a:r>
            <a:endParaRPr lang="en-US" altLang="ko-KR" b="1" spc="-1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ko-KR" altLang="en-US" b="1" spc="-100" dirty="0" smtClean="0">
                <a:latin typeface="+mn-ea"/>
              </a:rPr>
              <a:t>수구에 맞은 </a:t>
            </a:r>
            <a:r>
              <a:rPr lang="ko-KR" altLang="en-US" b="1" spc="-100" dirty="0" err="1" smtClean="0">
                <a:latin typeface="+mn-ea"/>
              </a:rPr>
              <a:t>적구의</a:t>
            </a:r>
            <a:r>
              <a:rPr lang="ko-KR" altLang="en-US" b="1" spc="-100" dirty="0" smtClean="0">
                <a:latin typeface="+mn-ea"/>
              </a:rPr>
              <a:t> 궤도 확인</a:t>
            </a:r>
            <a:endParaRPr lang="en-US" altLang="ko-KR" b="1" spc="-100" dirty="0" smtClean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ko-KR" altLang="en-US" b="1" spc="-100" dirty="0" smtClean="0">
                <a:latin typeface="+mn-ea"/>
              </a:rPr>
              <a:t>공과 </a:t>
            </a:r>
            <a:r>
              <a:rPr lang="ko-KR" altLang="en-US" b="1" spc="-100" dirty="0" err="1" smtClean="0">
                <a:latin typeface="+mn-ea"/>
              </a:rPr>
              <a:t>큐대</a:t>
            </a:r>
            <a:r>
              <a:rPr lang="ko-KR" altLang="en-US" b="1" spc="-100" dirty="0" smtClean="0">
                <a:latin typeface="+mn-ea"/>
              </a:rPr>
              <a:t> 사이의 차이에 따라 옆에 파워 게이지를 표시</a:t>
            </a:r>
            <a:endParaRPr lang="en-US" altLang="ko-KR" b="1" spc="-100" dirty="0" smtClean="0">
              <a:latin typeface="+mn-ea"/>
            </a:endParaRPr>
          </a:p>
          <a:p>
            <a:pPr marL="285750" indent="-285750">
              <a:buFontTx/>
              <a:buChar char="-"/>
            </a:pPr>
            <a:endParaRPr lang="en-US" altLang="ko-KR" b="1" spc="-100" dirty="0" smtClean="0">
              <a:latin typeface="+mn-e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566892" y="2014166"/>
            <a:ext cx="2561637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시뮬레이터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10296461" y="428238"/>
            <a:ext cx="1467068" cy="1029705"/>
            <a:chOff x="10450149" y="456255"/>
            <a:chExt cx="1467068" cy="1029705"/>
          </a:xfrm>
        </p:grpSpPr>
        <p:sp>
          <p:nvSpPr>
            <p:cNvPr id="28" name="TextBox 27"/>
            <p:cNvSpPr txBox="1"/>
            <p:nvPr/>
          </p:nvSpPr>
          <p:spPr>
            <a:xfrm>
              <a:off x="10450149" y="1085850"/>
              <a:ext cx="1467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smtClean="0">
                  <a:latin typeface="+mn-ea"/>
                </a:rPr>
                <a:t>시스템구성</a:t>
              </a:r>
              <a:endParaRPr lang="en-US" altLang="ko-KR" sz="2000" b="1" dirty="0" smtClean="0">
                <a:latin typeface="+mn-ea"/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10866629" y="456255"/>
              <a:ext cx="658155" cy="629595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spc="-100" dirty="0" smtClean="0">
                  <a:latin typeface="+mn-ea"/>
                </a:rPr>
                <a:t>3</a:t>
              </a:r>
              <a:endParaRPr lang="ko-KR" altLang="en-US" sz="900" b="1" spc="-100" dirty="0">
                <a:latin typeface="+mn-ea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68619" y="428238"/>
            <a:ext cx="62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latin typeface="+mn-ea"/>
              </a:rPr>
              <a:t>당구 시뮬레이션</a:t>
            </a:r>
            <a:endParaRPr lang="en-US" altLang="ko-KR" sz="4800" b="1" dirty="0" smtClean="0">
              <a:latin typeface="+mn-ea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468619" y="1670872"/>
            <a:ext cx="11088381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0" y="59323"/>
            <a:ext cx="18473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sz="1600" b="1"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752580" y="2005212"/>
            <a:ext cx="2561637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AR(</a:t>
            </a:r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증강현실</a:t>
            </a:r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321562" y="4213319"/>
            <a:ext cx="347035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00" dirty="0" smtClean="0">
                <a:solidFill>
                  <a:srgbClr val="FF0000"/>
                </a:solidFill>
                <a:latin typeface="+mn-ea"/>
              </a:rPr>
              <a:t>   “</a:t>
            </a:r>
            <a:r>
              <a:rPr lang="ko-KR" altLang="en-US" sz="2000" b="1" spc="-100" dirty="0" smtClean="0">
                <a:solidFill>
                  <a:srgbClr val="FF0000"/>
                </a:solidFill>
                <a:latin typeface="+mn-ea"/>
              </a:rPr>
              <a:t>공의 궤도를 </a:t>
            </a:r>
            <a:r>
              <a:rPr lang="en-US" altLang="ko-KR" sz="2000" b="1" spc="-100" dirty="0" smtClean="0">
                <a:solidFill>
                  <a:srgbClr val="FF0000"/>
                </a:solidFill>
                <a:latin typeface="+mn-ea"/>
              </a:rPr>
              <a:t>AR</a:t>
            </a:r>
            <a:r>
              <a:rPr lang="ko-KR" altLang="en-US" sz="2000" b="1" spc="-100" dirty="0" smtClean="0">
                <a:solidFill>
                  <a:srgbClr val="FF0000"/>
                </a:solidFill>
                <a:latin typeface="+mn-ea"/>
              </a:rPr>
              <a:t>로</a:t>
            </a:r>
            <a:r>
              <a:rPr lang="en-US" altLang="ko-KR" sz="2000" b="1" spc="-100" dirty="0" smtClean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2000" b="1" spc="-100" dirty="0" smtClean="0">
                <a:solidFill>
                  <a:srgbClr val="FF0000"/>
                </a:solidFill>
                <a:latin typeface="+mn-ea"/>
              </a:rPr>
              <a:t>구현</a:t>
            </a:r>
            <a:r>
              <a:rPr lang="en-US" altLang="ko-KR" sz="2000" b="1" spc="-100" dirty="0" smtClean="0">
                <a:solidFill>
                  <a:srgbClr val="FF0000"/>
                </a:solidFill>
                <a:latin typeface="+mn-ea"/>
              </a:rPr>
              <a:t>”</a:t>
            </a:r>
            <a:r>
              <a:rPr lang="en-US" altLang="ko-KR" sz="2000" b="1" spc="-100" dirty="0" smtClean="0">
                <a:latin typeface="+mn-ea"/>
              </a:rPr>
              <a:t/>
            </a:r>
            <a:br>
              <a:rPr lang="en-US" altLang="ko-KR" sz="2000" b="1" spc="-100" dirty="0" smtClean="0">
                <a:latin typeface="+mn-ea"/>
              </a:rPr>
            </a:br>
            <a:r>
              <a:rPr lang="en-US" altLang="ko-KR" b="1" spc="-100" dirty="0" smtClean="0">
                <a:latin typeface="+mn-ea"/>
              </a:rPr>
              <a:t>  </a:t>
            </a:r>
          </a:p>
          <a:p>
            <a:r>
              <a:rPr lang="en-US" altLang="ko-KR" b="1" spc="-100" dirty="0" smtClean="0">
                <a:latin typeface="+mn-ea"/>
              </a:rPr>
              <a:t> - </a:t>
            </a:r>
            <a:r>
              <a:rPr lang="ko-KR" altLang="en-US" b="1" spc="-100" dirty="0" err="1" smtClean="0">
                <a:latin typeface="+mn-ea"/>
              </a:rPr>
              <a:t>흥미유발</a:t>
            </a:r>
            <a:r>
              <a:rPr lang="en-US" altLang="ko-KR" b="1" spc="-100" dirty="0" smtClean="0">
                <a:latin typeface="+mn-ea"/>
              </a:rPr>
              <a:t/>
            </a:r>
            <a:br>
              <a:rPr lang="en-US" altLang="ko-KR" b="1" spc="-100" dirty="0" smtClean="0">
                <a:latin typeface="+mn-ea"/>
              </a:rPr>
            </a:br>
            <a:r>
              <a:rPr lang="en-US" altLang="ko-KR" b="1" spc="-100" dirty="0" smtClean="0">
                <a:latin typeface="+mn-ea"/>
              </a:rPr>
              <a:t> - </a:t>
            </a:r>
            <a:r>
              <a:rPr lang="ko-KR" altLang="en-US" b="1" spc="-100" dirty="0" smtClean="0">
                <a:latin typeface="+mn-ea"/>
              </a:rPr>
              <a:t>실시간 궤도 확인</a:t>
            </a:r>
            <a:endParaRPr lang="en-US" altLang="ko-KR" b="1" spc="-100" dirty="0" smtClean="0"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03" y="2643390"/>
            <a:ext cx="2514951" cy="120984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6892" y="2663443"/>
            <a:ext cx="2561637" cy="134321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917217" y="2014166"/>
            <a:ext cx="2561637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당구대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22" name="_x240718544" descr="EMB00001638586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5191" y="2544976"/>
            <a:ext cx="2385703" cy="1580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25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/>
          <p:cNvGrpSpPr/>
          <p:nvPr/>
        </p:nvGrpSpPr>
        <p:grpSpPr>
          <a:xfrm>
            <a:off x="10712941" y="428238"/>
            <a:ext cx="658155" cy="1029705"/>
            <a:chOff x="10866629" y="456255"/>
            <a:chExt cx="658155" cy="1029705"/>
          </a:xfrm>
        </p:grpSpPr>
        <p:sp>
          <p:nvSpPr>
            <p:cNvPr id="28" name="TextBox 27"/>
            <p:cNvSpPr txBox="1"/>
            <p:nvPr/>
          </p:nvSpPr>
          <p:spPr>
            <a:xfrm>
              <a:off x="10866629" y="1085850"/>
              <a:ext cx="641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smtClean="0">
                  <a:latin typeface="+mn-ea"/>
                </a:rPr>
                <a:t>HW</a:t>
              </a:r>
            </a:p>
          </p:txBody>
        </p:sp>
        <p:sp>
          <p:nvSpPr>
            <p:cNvPr id="29" name="타원 28"/>
            <p:cNvSpPr/>
            <p:nvPr/>
          </p:nvSpPr>
          <p:spPr>
            <a:xfrm>
              <a:off x="10866629" y="456255"/>
              <a:ext cx="658155" cy="629595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spc="-100" dirty="0" smtClean="0">
                  <a:latin typeface="+mn-ea"/>
                </a:rPr>
                <a:t>4</a:t>
              </a:r>
              <a:endParaRPr lang="ko-KR" altLang="en-US" sz="900" b="1" spc="-100" dirty="0">
                <a:latin typeface="+mn-ea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68619" y="428238"/>
            <a:ext cx="62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latin typeface="+mn-ea"/>
              </a:rPr>
              <a:t>당구 시뮬레이션</a:t>
            </a:r>
            <a:endParaRPr lang="en-US" altLang="ko-KR" sz="4800" b="1" dirty="0" smtClean="0">
              <a:latin typeface="+mn-ea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468619" y="1670872"/>
            <a:ext cx="11088381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0" y="59323"/>
            <a:ext cx="18473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sz="1600" b="1">
              <a:latin typeface="+mn-ea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0921" y="2674296"/>
            <a:ext cx="3500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00" dirty="0" smtClean="0">
                <a:latin typeface="+mn-ea"/>
              </a:rPr>
              <a:t>영상처리를 위해 당구대를 촬영하여 </a:t>
            </a:r>
            <a:r>
              <a:rPr lang="ko-KR" altLang="en-US" b="1" spc="-100" dirty="0" err="1" smtClean="0">
                <a:latin typeface="+mn-ea"/>
              </a:rPr>
              <a:t>켬퓨터에</a:t>
            </a:r>
            <a:r>
              <a:rPr lang="ko-KR" altLang="en-US" b="1" spc="-100" dirty="0" smtClean="0">
                <a:latin typeface="+mn-ea"/>
              </a:rPr>
              <a:t> </a:t>
            </a:r>
            <a:r>
              <a:rPr lang="ko-KR" altLang="en-US" b="1" spc="-100" dirty="0" smtClean="0">
                <a:solidFill>
                  <a:srgbClr val="FF0000"/>
                </a:solidFill>
                <a:latin typeface="+mn-ea"/>
              </a:rPr>
              <a:t>영상데이터를 전송</a:t>
            </a:r>
            <a:endParaRPr lang="en-US" altLang="ko-KR" b="1" spc="-1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150379" y="2207602"/>
            <a:ext cx="2561637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영상처리 카메라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8595976" y="4571251"/>
            <a:ext cx="2961024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영상출력 빔 </a:t>
            </a:r>
            <a:r>
              <a:rPr lang="ko-KR" altLang="en-US" sz="2000" b="1" dirty="0" err="1" smtClean="0">
                <a:solidFill>
                  <a:schemeClr val="bg1"/>
                </a:solidFill>
                <a:latin typeface="+mn-ea"/>
              </a:rPr>
              <a:t>프로젝터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8" name="Picture 4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68426" y="4210756"/>
            <a:ext cx="3005984" cy="1940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Picture 5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5490078" y="2460964"/>
            <a:ext cx="1447857" cy="1034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7"/>
          <p:cNvPicPr>
            <a:picLocks noChangeAspect="1" noChangeArrowheads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5260941" y="4219848"/>
            <a:ext cx="2407821" cy="1931634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왼쪽/오른쪽 화살표 21"/>
          <p:cNvSpPr/>
          <p:nvPr/>
        </p:nvSpPr>
        <p:spPr>
          <a:xfrm>
            <a:off x="4326153" y="4942579"/>
            <a:ext cx="849063" cy="47708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4443596" y="3034107"/>
            <a:ext cx="614179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8772614" y="5096493"/>
            <a:ext cx="2607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00" dirty="0" smtClean="0">
                <a:latin typeface="+mn-ea"/>
              </a:rPr>
              <a:t>당구대에 컴퓨터에서 </a:t>
            </a:r>
            <a:endParaRPr lang="en-US" altLang="ko-KR" b="1" spc="-100" dirty="0" smtClean="0">
              <a:latin typeface="+mn-ea"/>
            </a:endParaRPr>
          </a:p>
          <a:p>
            <a:pPr algn="ctr"/>
            <a:r>
              <a:rPr lang="ko-KR" altLang="en-US" b="1" spc="-100" dirty="0" smtClean="0">
                <a:solidFill>
                  <a:srgbClr val="FF0000"/>
                </a:solidFill>
                <a:latin typeface="+mn-ea"/>
              </a:rPr>
              <a:t>영상처리를 한 결과출력</a:t>
            </a:r>
            <a:endParaRPr lang="en-US" altLang="ko-KR" b="1" spc="-100" dirty="0" smtClean="0">
              <a:solidFill>
                <a:srgbClr val="FF0000"/>
              </a:solidFill>
              <a:latin typeface="+mn-ea"/>
            </a:endParaRPr>
          </a:p>
        </p:txBody>
      </p:sp>
      <p:cxnSp>
        <p:nvCxnSpPr>
          <p:cNvPr id="35" name="직선 화살표 연결선 34"/>
          <p:cNvCxnSpPr/>
          <p:nvPr/>
        </p:nvCxnSpPr>
        <p:spPr>
          <a:xfrm flipH="1">
            <a:off x="7791450" y="5268114"/>
            <a:ext cx="52387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6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/>
          <p:cNvGrpSpPr/>
          <p:nvPr/>
        </p:nvGrpSpPr>
        <p:grpSpPr>
          <a:xfrm>
            <a:off x="10712941" y="428238"/>
            <a:ext cx="658155" cy="1029705"/>
            <a:chOff x="10866629" y="456255"/>
            <a:chExt cx="658155" cy="1029705"/>
          </a:xfrm>
        </p:grpSpPr>
        <p:sp>
          <p:nvSpPr>
            <p:cNvPr id="28" name="TextBox 27"/>
            <p:cNvSpPr txBox="1"/>
            <p:nvPr/>
          </p:nvSpPr>
          <p:spPr>
            <a:xfrm>
              <a:off x="10866629" y="1085850"/>
              <a:ext cx="641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smtClean="0">
                  <a:latin typeface="+mn-ea"/>
                </a:rPr>
                <a:t>HW</a:t>
              </a:r>
            </a:p>
          </p:txBody>
        </p:sp>
        <p:sp>
          <p:nvSpPr>
            <p:cNvPr id="29" name="타원 28"/>
            <p:cNvSpPr/>
            <p:nvPr/>
          </p:nvSpPr>
          <p:spPr>
            <a:xfrm>
              <a:off x="10866629" y="456255"/>
              <a:ext cx="658155" cy="629595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spc="-100" dirty="0" smtClean="0">
                  <a:latin typeface="+mn-ea"/>
                </a:rPr>
                <a:t>4</a:t>
              </a:r>
              <a:endParaRPr lang="ko-KR" altLang="en-US" sz="900" b="1" spc="-100" dirty="0">
                <a:latin typeface="+mn-ea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68619" y="428238"/>
            <a:ext cx="62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latin typeface="+mn-ea"/>
              </a:rPr>
              <a:t>당구 시뮬레이션</a:t>
            </a:r>
            <a:endParaRPr lang="en-US" altLang="ko-KR" sz="4800" b="1" dirty="0" smtClean="0">
              <a:latin typeface="+mn-ea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468619" y="1670872"/>
            <a:ext cx="11088381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0" y="59323"/>
            <a:ext cx="18473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sz="1600" b="1">
              <a:latin typeface="+mn-ea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11462" y="3683050"/>
            <a:ext cx="3500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00" dirty="0" smtClean="0">
                <a:latin typeface="+mn-ea"/>
              </a:rPr>
              <a:t>레이저를 장착해 </a:t>
            </a:r>
            <a:r>
              <a:rPr lang="ko-KR" altLang="en-US" b="1" spc="-100" dirty="0" smtClean="0">
                <a:solidFill>
                  <a:srgbClr val="FF0000"/>
                </a:solidFill>
                <a:latin typeface="+mn-ea"/>
              </a:rPr>
              <a:t>타점확인</a:t>
            </a:r>
            <a:endParaRPr lang="en-US" altLang="ko-KR" b="1" spc="-100" dirty="0" smtClean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80921" y="2997461"/>
            <a:ext cx="2561637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타점확인 </a:t>
            </a:r>
            <a:r>
              <a:rPr lang="ko-KR" altLang="en-US" sz="2000" b="1" dirty="0" err="1" smtClean="0">
                <a:solidFill>
                  <a:schemeClr val="bg1"/>
                </a:solidFill>
                <a:latin typeface="+mn-ea"/>
              </a:rPr>
              <a:t>큐대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8624550" y="3024019"/>
            <a:ext cx="2961024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영상출력 빔 </a:t>
            </a:r>
            <a:r>
              <a:rPr lang="ko-KR" altLang="en-US" sz="2000" b="1" dirty="0" err="1" smtClean="0">
                <a:solidFill>
                  <a:schemeClr val="bg1"/>
                </a:solidFill>
                <a:latin typeface="+mn-ea"/>
              </a:rPr>
              <a:t>프로젝터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712016" y="3787882"/>
            <a:ext cx="1069534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8801188" y="3867716"/>
            <a:ext cx="2607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00" dirty="0" smtClean="0">
                <a:latin typeface="+mn-ea"/>
              </a:rPr>
              <a:t>증강현실을 나타낼 </a:t>
            </a:r>
            <a:endParaRPr lang="en-US" altLang="ko-KR" b="1" spc="-100" dirty="0" smtClean="0">
              <a:latin typeface="+mn-ea"/>
            </a:endParaRPr>
          </a:p>
          <a:p>
            <a:pPr algn="ctr"/>
            <a:r>
              <a:rPr lang="ko-KR" altLang="en-US" b="1" spc="-100" dirty="0" smtClean="0">
                <a:solidFill>
                  <a:srgbClr val="FF0000"/>
                </a:solidFill>
                <a:latin typeface="+mn-ea"/>
              </a:rPr>
              <a:t>스크린역할</a:t>
            </a:r>
            <a:endParaRPr lang="en-US" altLang="ko-KR" b="1" spc="-100" dirty="0" smtClean="0">
              <a:solidFill>
                <a:srgbClr val="FF0000"/>
              </a:solidFill>
              <a:latin typeface="+mn-ea"/>
            </a:endParaRPr>
          </a:p>
        </p:txBody>
      </p:sp>
      <p:cxnSp>
        <p:nvCxnSpPr>
          <p:cNvPr id="35" name="직선 화살표 연결선 34"/>
          <p:cNvCxnSpPr/>
          <p:nvPr/>
        </p:nvCxnSpPr>
        <p:spPr>
          <a:xfrm flipH="1">
            <a:off x="7761415" y="4571251"/>
            <a:ext cx="523875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3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527815" y="3912788"/>
            <a:ext cx="4233600" cy="1907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Picture 9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5016347" y="2866187"/>
            <a:ext cx="3268944" cy="13246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513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/>
          <p:cNvGrpSpPr/>
          <p:nvPr/>
        </p:nvGrpSpPr>
        <p:grpSpPr>
          <a:xfrm>
            <a:off x="10712941" y="428238"/>
            <a:ext cx="658155" cy="1041333"/>
            <a:chOff x="10866629" y="456255"/>
            <a:chExt cx="658155" cy="1041333"/>
          </a:xfrm>
        </p:grpSpPr>
        <p:sp>
          <p:nvSpPr>
            <p:cNvPr id="28" name="TextBox 27"/>
            <p:cNvSpPr txBox="1"/>
            <p:nvPr/>
          </p:nvSpPr>
          <p:spPr>
            <a:xfrm>
              <a:off x="10881759" y="1097478"/>
              <a:ext cx="5902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smtClean="0">
                  <a:latin typeface="+mn-ea"/>
                </a:rPr>
                <a:t>SW</a:t>
              </a:r>
              <a:endParaRPr lang="en-US" altLang="ko-KR" sz="2000" b="1" dirty="0">
                <a:latin typeface="+mn-ea"/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10866629" y="456255"/>
              <a:ext cx="658155" cy="629595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spc="-100" dirty="0" smtClean="0">
                  <a:latin typeface="+mn-ea"/>
                </a:rPr>
                <a:t>4</a:t>
              </a:r>
              <a:endParaRPr lang="ko-KR" altLang="en-US" sz="900" b="1" spc="-100" dirty="0">
                <a:latin typeface="+mn-ea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68619" y="428238"/>
            <a:ext cx="62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latin typeface="+mn-ea"/>
              </a:rPr>
              <a:t>당구 시뮬레이션</a:t>
            </a:r>
            <a:endParaRPr lang="en-US" altLang="ko-KR" sz="4800" b="1" dirty="0" smtClean="0">
              <a:latin typeface="+mn-ea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468619" y="1670872"/>
            <a:ext cx="11088381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0" y="59323"/>
            <a:ext cx="18473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sz="1600" b="1">
              <a:latin typeface="+mn-ea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13462" y="2891730"/>
            <a:ext cx="317292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00" dirty="0" smtClean="0">
                <a:latin typeface="+mn-ea"/>
              </a:rPr>
              <a:t>[Basic]</a:t>
            </a:r>
            <a:br>
              <a:rPr lang="en-US" altLang="ko-KR" sz="2000" b="1" spc="-100" dirty="0" smtClean="0">
                <a:latin typeface="+mn-ea"/>
              </a:rPr>
            </a:br>
            <a:r>
              <a:rPr lang="en-US" altLang="ko-KR" sz="2000" b="1" spc="-100" dirty="0" smtClean="0">
                <a:latin typeface="+mn-ea"/>
              </a:rPr>
              <a:t/>
            </a:r>
            <a:br>
              <a:rPr lang="en-US" altLang="ko-KR" sz="2000" b="1" spc="-100" dirty="0" smtClean="0">
                <a:latin typeface="+mn-ea"/>
              </a:rPr>
            </a:br>
            <a:endParaRPr lang="en-US" altLang="ko-KR" sz="2000" b="1" spc="-100" dirty="0" smtClean="0">
              <a:latin typeface="+mn-ea"/>
            </a:endParaRPr>
          </a:p>
          <a:p>
            <a:endParaRPr lang="en-US" altLang="ko-KR" sz="2000" b="1" spc="-100" dirty="0" smtClean="0">
              <a:latin typeface="+mn-ea"/>
            </a:endParaRPr>
          </a:p>
          <a:p>
            <a:endParaRPr lang="en-US" altLang="ko-KR" sz="2000" b="1" spc="-100" dirty="0">
              <a:latin typeface="+mn-ea"/>
            </a:endParaRPr>
          </a:p>
          <a:p>
            <a:endParaRPr lang="en-US" altLang="ko-KR" b="1" spc="-100" dirty="0" smtClean="0">
              <a:latin typeface="+mn-ea"/>
            </a:endParaRPr>
          </a:p>
          <a:p>
            <a:r>
              <a:rPr lang="en-US" altLang="ko-KR" b="1" spc="-100" dirty="0" smtClean="0">
                <a:latin typeface="+mn-ea"/>
              </a:rPr>
              <a:t>- </a:t>
            </a:r>
            <a:r>
              <a:rPr lang="ko-KR" altLang="en-US" b="1" spc="-100" dirty="0" smtClean="0">
                <a:latin typeface="+mn-ea"/>
              </a:rPr>
              <a:t>증강현실을 구현할 엔진</a:t>
            </a:r>
            <a:endParaRPr lang="en-US" altLang="ko-KR" b="1" spc="-100" dirty="0" smtClean="0">
              <a:latin typeface="+mn-ea"/>
            </a:endParaRPr>
          </a:p>
          <a:p>
            <a:r>
              <a:rPr lang="en-US" altLang="ko-KR" b="1" spc="-100" dirty="0" smtClean="0">
                <a:latin typeface="+mn-ea"/>
              </a:rPr>
              <a:t>- </a:t>
            </a:r>
            <a:r>
              <a:rPr lang="ko-KR" altLang="en-US" b="1" spc="-100" dirty="0" smtClean="0">
                <a:latin typeface="+mn-ea"/>
              </a:rPr>
              <a:t>공의 궤도를 실시간 애니메이션으로 구현</a:t>
            </a:r>
            <a:endParaRPr lang="en-US" altLang="ko-KR" b="1" spc="-100" dirty="0">
              <a:latin typeface="+mn-ea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8198168" y="4707612"/>
            <a:ext cx="335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00" dirty="0">
                <a:latin typeface="+mn-ea"/>
              </a:rPr>
              <a:t>- </a:t>
            </a:r>
            <a:r>
              <a:rPr lang="en-US" altLang="ko-KR" b="1" spc="-100" dirty="0" err="1" smtClean="0">
                <a:latin typeface="+mn-ea"/>
              </a:rPr>
              <a:t>Vuforia</a:t>
            </a:r>
            <a:r>
              <a:rPr lang="en-US" altLang="ko-KR" b="1" spc="-100" dirty="0" smtClean="0">
                <a:latin typeface="+mn-ea"/>
              </a:rPr>
              <a:t> </a:t>
            </a:r>
            <a:r>
              <a:rPr lang="ko-KR" altLang="en-US" b="1" spc="-100" dirty="0" smtClean="0">
                <a:latin typeface="+mn-ea"/>
              </a:rPr>
              <a:t>제공 </a:t>
            </a:r>
            <a:r>
              <a:rPr lang="en-US" altLang="ko-KR" b="1" spc="-100" dirty="0" smtClean="0">
                <a:latin typeface="+mn-ea"/>
              </a:rPr>
              <a:t>AR </a:t>
            </a:r>
            <a:r>
              <a:rPr lang="en-US" altLang="ko-KR" b="1" spc="-100" dirty="0">
                <a:latin typeface="+mn-ea"/>
              </a:rPr>
              <a:t>SDK</a:t>
            </a:r>
            <a:endParaRPr lang="en-US" altLang="ko-KR" b="1" spc="-100" dirty="0" smtClean="0">
              <a:latin typeface="+mn-ea"/>
            </a:endParaRPr>
          </a:p>
          <a:p>
            <a:r>
              <a:rPr lang="en-US" altLang="ko-KR" b="1" spc="-100" dirty="0" smtClean="0">
                <a:latin typeface="+mn-ea"/>
              </a:rPr>
              <a:t>- </a:t>
            </a:r>
            <a:r>
              <a:rPr lang="ko-KR" altLang="en-US" b="1" spc="-100" dirty="0" smtClean="0">
                <a:latin typeface="+mn-ea"/>
              </a:rPr>
              <a:t>증강현실 구현 라이브러리 제공</a:t>
            </a:r>
            <a:endParaRPr lang="en-US" altLang="ko-KR" b="1" spc="-100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6261" y="2891730"/>
            <a:ext cx="2561637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3D </a:t>
            </a:r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시뮬레이션</a:t>
            </a:r>
            <a:endParaRPr lang="en-US" altLang="ko-KR" sz="2000" b="1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198168" y="2891730"/>
            <a:ext cx="2561637" cy="40011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AR(</a:t>
            </a:r>
            <a:r>
              <a:rPr lang="ko-KR" altLang="en-US" sz="2000" b="1" dirty="0" smtClean="0">
                <a:solidFill>
                  <a:schemeClr val="bg1"/>
                </a:solidFill>
                <a:latin typeface="+mn-ea"/>
              </a:rPr>
              <a:t>증강현실</a:t>
            </a:r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93758" y="1910587"/>
            <a:ext cx="8838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+mn-ea"/>
              </a:rPr>
              <a:t>“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+mn-ea"/>
              </a:rPr>
              <a:t>증강현실</a:t>
            </a:r>
            <a:r>
              <a:rPr lang="en-US" altLang="ko-KR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+mn-ea"/>
              </a:rPr>
              <a:t>(Augmented Reality)”</a:t>
            </a:r>
            <a:r>
              <a:rPr lang="ko-KR" alt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+mn-ea"/>
              </a:rPr>
              <a:t> 구현</a:t>
            </a:r>
            <a:endParaRPr lang="en-US" altLang="ko-KR" sz="3600" b="1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+mn-ea"/>
            </a:endParaRPr>
          </a:p>
        </p:txBody>
      </p:sp>
      <p:pic>
        <p:nvPicPr>
          <p:cNvPr id="19" name="_x209333120" descr="EMB000006646a8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466" y="3629014"/>
            <a:ext cx="2181225" cy="906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_x240718544" descr="EMB00001638586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1256" y="3203889"/>
            <a:ext cx="3032044" cy="2008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210" y="3510768"/>
            <a:ext cx="2223551" cy="122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8360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/>
          <p:cNvGrpSpPr/>
          <p:nvPr/>
        </p:nvGrpSpPr>
        <p:grpSpPr>
          <a:xfrm>
            <a:off x="10436724" y="443329"/>
            <a:ext cx="1210588" cy="1045354"/>
            <a:chOff x="10590412" y="456255"/>
            <a:chExt cx="1210588" cy="1045354"/>
          </a:xfrm>
        </p:grpSpPr>
        <p:sp>
          <p:nvSpPr>
            <p:cNvPr id="28" name="TextBox 27"/>
            <p:cNvSpPr txBox="1"/>
            <p:nvPr/>
          </p:nvSpPr>
          <p:spPr>
            <a:xfrm>
              <a:off x="10590412" y="1101499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 smtClean="0">
                  <a:latin typeface="+mn-ea"/>
                </a:rPr>
                <a:t>구현방법</a:t>
              </a:r>
              <a:endParaRPr lang="en-US" altLang="ko-KR" sz="2000" b="1" dirty="0" smtClean="0">
                <a:latin typeface="+mn-ea"/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10866629" y="456255"/>
              <a:ext cx="658155" cy="629595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spc="-100" dirty="0" smtClean="0">
                  <a:latin typeface="+mn-ea"/>
                </a:rPr>
                <a:t>5</a:t>
              </a:r>
              <a:endParaRPr lang="ko-KR" altLang="en-US" sz="900" b="1" spc="-100" dirty="0">
                <a:latin typeface="+mn-ea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68619" y="428238"/>
            <a:ext cx="62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latin typeface="+mn-ea"/>
              </a:rPr>
              <a:t>당구 시뮬레이션</a:t>
            </a:r>
            <a:endParaRPr lang="en-US" altLang="ko-KR" sz="4800" b="1" dirty="0" smtClean="0">
              <a:latin typeface="+mn-ea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468619" y="1670872"/>
            <a:ext cx="11088381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tangle 6"/>
          <p:cNvSpPr>
            <a:spLocks noChangeArrowheads="1"/>
          </p:cNvSpPr>
          <p:nvPr/>
        </p:nvSpPr>
        <p:spPr bwMode="auto">
          <a:xfrm>
            <a:off x="0" y="59323"/>
            <a:ext cx="18473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sz="1600" b="1">
              <a:latin typeface="+mn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182340" y="1953916"/>
            <a:ext cx="51887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000" b="1" dirty="0" smtClean="0"/>
              <a:t>- </a:t>
            </a:r>
            <a:r>
              <a:rPr lang="ko-KR" altLang="en-US" sz="2000" b="1" dirty="0" smtClean="0"/>
              <a:t>궤도는 </a:t>
            </a:r>
            <a:r>
              <a:rPr lang="ko-KR" altLang="en-US" sz="2000" b="1" dirty="0"/>
              <a:t>실시간으로 확인할 수 있게 한다</a:t>
            </a:r>
            <a:r>
              <a:rPr lang="en-US" altLang="ko-KR" sz="2000" b="1" dirty="0" smtClean="0"/>
              <a:t>.</a:t>
            </a:r>
          </a:p>
          <a:p>
            <a:pPr marL="457200" indent="-457200" fontAlgn="base">
              <a:buAutoNum type="arabicParenR"/>
            </a:pPr>
            <a:endParaRPr lang="ko-KR" altLang="en-US" sz="2000" b="1" dirty="0"/>
          </a:p>
          <a:p>
            <a:pPr fontAlgn="base"/>
            <a:r>
              <a:rPr lang="en-US" altLang="ko-KR" sz="2000" b="1" dirty="0" smtClean="0"/>
              <a:t>- </a:t>
            </a:r>
            <a:r>
              <a:rPr lang="ko-KR" altLang="en-US" sz="2000" b="1" dirty="0" smtClean="0"/>
              <a:t>공의 </a:t>
            </a:r>
            <a:r>
              <a:rPr lang="ko-KR" altLang="en-US" sz="2000" b="1" dirty="0"/>
              <a:t>궤도는 마찰력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입사각</a:t>
            </a:r>
            <a:r>
              <a:rPr lang="en-US" altLang="ko-KR" sz="2000" b="1" dirty="0"/>
              <a:t>, </a:t>
            </a:r>
            <a:r>
              <a:rPr lang="ko-KR" altLang="en-US" sz="2000" b="1" dirty="0" err="1"/>
              <a:t>반사각</a:t>
            </a:r>
            <a:r>
              <a:rPr lang="ko-KR" altLang="en-US" sz="2000" b="1" dirty="0"/>
              <a:t> 그리고 공의 회전방향에 의해 결정된다</a:t>
            </a:r>
            <a:r>
              <a:rPr lang="en-US" altLang="ko-KR" sz="2000" b="1" dirty="0" smtClean="0"/>
              <a:t>.</a:t>
            </a:r>
          </a:p>
          <a:p>
            <a:pPr fontAlgn="base"/>
            <a:endParaRPr lang="ko-KR" altLang="en-US" sz="2000" b="1" dirty="0"/>
          </a:p>
          <a:p>
            <a:pPr fontAlgn="base"/>
            <a:r>
              <a:rPr lang="en-US" altLang="ko-KR" sz="2000" b="1" dirty="0" smtClean="0"/>
              <a:t>- </a:t>
            </a:r>
            <a:r>
              <a:rPr lang="ko-KR" altLang="en-US" sz="2000" b="1" dirty="0" smtClean="0"/>
              <a:t>수구에 </a:t>
            </a:r>
            <a:r>
              <a:rPr lang="ko-KR" altLang="en-US" sz="2000" b="1" dirty="0"/>
              <a:t>맞은 </a:t>
            </a:r>
            <a:r>
              <a:rPr lang="ko-KR" altLang="en-US" sz="2000" b="1" dirty="0" err="1"/>
              <a:t>적구의</a:t>
            </a:r>
            <a:r>
              <a:rPr lang="ko-KR" altLang="en-US" sz="2000" b="1" dirty="0"/>
              <a:t> 궤도도 확인할 수 있게 한다</a:t>
            </a:r>
            <a:r>
              <a:rPr lang="en-US" altLang="ko-KR" sz="2000" b="1" dirty="0" smtClean="0"/>
              <a:t>.</a:t>
            </a:r>
          </a:p>
          <a:p>
            <a:pPr fontAlgn="base"/>
            <a:endParaRPr lang="ko-KR" altLang="en-US" sz="2000" b="1" dirty="0"/>
          </a:p>
          <a:p>
            <a:pPr fontAlgn="base"/>
            <a:r>
              <a:rPr lang="en-US" altLang="ko-KR" sz="2000" b="1" dirty="0" smtClean="0"/>
              <a:t>- </a:t>
            </a:r>
            <a:r>
              <a:rPr lang="ko-KR" altLang="en-US" sz="2000" b="1" dirty="0" smtClean="0"/>
              <a:t>공과 </a:t>
            </a:r>
            <a:r>
              <a:rPr lang="ko-KR" altLang="en-US" sz="2000" b="1" dirty="0" err="1"/>
              <a:t>큐대</a:t>
            </a:r>
            <a:r>
              <a:rPr lang="ko-KR" altLang="en-US" sz="2000" b="1" dirty="0"/>
              <a:t> 사이의 차이에 따라 옆에 파워 게이지를 부가적으로 표시한다</a:t>
            </a:r>
            <a:r>
              <a:rPr lang="en-US" altLang="ko-KR" sz="2000" b="1" dirty="0" smtClean="0"/>
              <a:t>.</a:t>
            </a:r>
          </a:p>
          <a:p>
            <a:pPr fontAlgn="base"/>
            <a:endParaRPr lang="ko-KR" altLang="en-US" sz="2000" b="1" dirty="0"/>
          </a:p>
          <a:p>
            <a:pPr fontAlgn="base"/>
            <a:r>
              <a:rPr lang="en-US" altLang="ko-KR" sz="2000" b="1" dirty="0" smtClean="0"/>
              <a:t>- </a:t>
            </a:r>
            <a:r>
              <a:rPr lang="ko-KR" altLang="en-US" sz="2000" b="1" dirty="0" smtClean="0"/>
              <a:t>컴퓨터와 </a:t>
            </a:r>
            <a:r>
              <a:rPr lang="ko-KR" altLang="en-US" sz="2000" b="1" dirty="0"/>
              <a:t>빔 프로젝트를 연결해 </a:t>
            </a:r>
            <a:r>
              <a:rPr lang="en-US" altLang="ko-KR" sz="2000" b="1" dirty="0"/>
              <a:t>Unity 3D</a:t>
            </a:r>
            <a:r>
              <a:rPr lang="ko-KR" altLang="en-US" sz="2000" b="1" dirty="0"/>
              <a:t>에서 구현한 증강현실을 눈으로 볼 수 있게 한다</a:t>
            </a:r>
            <a:r>
              <a:rPr lang="en-US" altLang="ko-KR" sz="2000" b="1" dirty="0"/>
              <a:t>.</a:t>
            </a:r>
            <a:endParaRPr lang="ko-KR" altLang="en-US" sz="2000" b="1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44" y="2861335"/>
            <a:ext cx="4753400" cy="2586366"/>
          </a:xfrm>
          <a:prstGeom prst="rect">
            <a:avLst/>
          </a:prstGeom>
          <a:ln w="22225">
            <a:solidFill>
              <a:schemeClr val="tx1"/>
            </a:solidFill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923277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1355</TotalTime>
  <Words>376</Words>
  <Application>Microsoft Office PowerPoint</Application>
  <PresentationFormat>사용자 지정</PresentationFormat>
  <Paragraphs>129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굴림</vt:lpstr>
      <vt:lpstr>Arial</vt:lpstr>
      <vt:lpstr>Ebrima</vt:lpstr>
      <vt:lpstr>맑은 고딕</vt:lpstr>
      <vt:lpstr>Office 테마</vt:lpstr>
      <vt:lpstr>Billiard simulation using AR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캡스턴디자인</dc:title>
  <dc:creator>hyunji</dc:creator>
  <cp:lastModifiedBy>SongMJ</cp:lastModifiedBy>
  <cp:revision>69</cp:revision>
  <dcterms:created xsi:type="dcterms:W3CDTF">2015-04-01T01:08:53Z</dcterms:created>
  <dcterms:modified xsi:type="dcterms:W3CDTF">2016-05-15T04:53:52Z</dcterms:modified>
</cp:coreProperties>
</file>

<file path=docProps/thumbnail.jpeg>
</file>